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9"/>
  </p:notesMasterIdLst>
  <p:sldIdLst>
    <p:sldId id="256" r:id="rId2"/>
    <p:sldId id="293" r:id="rId3"/>
    <p:sldId id="295" r:id="rId4"/>
    <p:sldId id="301" r:id="rId5"/>
    <p:sldId id="302" r:id="rId6"/>
    <p:sldId id="294" r:id="rId7"/>
    <p:sldId id="296" r:id="rId8"/>
    <p:sldId id="299" r:id="rId9"/>
    <p:sldId id="298" r:id="rId10"/>
    <p:sldId id="304" r:id="rId11"/>
    <p:sldId id="306" r:id="rId12"/>
    <p:sldId id="297" r:id="rId13"/>
    <p:sldId id="305" r:id="rId14"/>
    <p:sldId id="300" r:id="rId15"/>
    <p:sldId id="309" r:id="rId16"/>
    <p:sldId id="310" r:id="rId17"/>
    <p:sldId id="311" r:id="rId18"/>
    <p:sldId id="307" r:id="rId19"/>
    <p:sldId id="312" r:id="rId20"/>
    <p:sldId id="308" r:id="rId21"/>
    <p:sldId id="313" r:id="rId22"/>
    <p:sldId id="303" r:id="rId23"/>
    <p:sldId id="314" r:id="rId24"/>
    <p:sldId id="315" r:id="rId25"/>
    <p:sldId id="316" r:id="rId26"/>
    <p:sldId id="317" r:id="rId27"/>
    <p:sldId id="292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42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16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F3ED42-7F94-412A-9E2F-A939098EA053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6F7F34-DD18-4CC1-AEBD-D1C235381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8053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2195806B-E9D3-4D50-919E-52C02926CC4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12481" y="93885"/>
            <a:ext cx="868757" cy="365792"/>
          </a:xfrm>
          <a:prstGeom prst="rect">
            <a:avLst/>
          </a:prstGeom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A733ED48-972E-4BD5-A651-3DC940108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0ADAFB8C-66D2-4A00-BEB0-A206419B9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29428B6-A747-47BB-9F73-8A68FA2EA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252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447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483C20C7-E70E-41D5-BA93-67E6ABA64C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83884" y="91895"/>
            <a:ext cx="797353" cy="418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70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755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84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593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@mstev0du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F4F23C1-A8A3-45C1-BCD9-A46FA3B38BA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83884" y="91895"/>
            <a:ext cx="797353" cy="418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407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626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/>
              <a:t>3/27/2019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FFFFFF"/>
                </a:solidFill>
              </a:defRPr>
            </a:lvl1pPr>
          </a:lstStyle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820B61A-79D8-4F53-8B2C-616983CADFFC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83884" y="91895"/>
            <a:ext cx="797353" cy="418496"/>
          </a:xfrm>
          <a:prstGeom prst="rect">
            <a:avLst/>
          </a:prstGeo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C9C2538D-683D-D840-91E7-848C7461B0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@mstev0du</a:t>
            </a:r>
          </a:p>
        </p:txBody>
      </p:sp>
    </p:spTree>
    <p:extLst>
      <p:ext uri="{BB962C8B-B14F-4D97-AF65-F5344CB8AC3E}">
        <p14:creationId xmlns:p14="http://schemas.microsoft.com/office/powerpoint/2010/main" val="2997150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google.com/scholar?oi=bibs&amp;cluster=209679957075183025&amp;btnI=1&amp;hl=en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oggoLingo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cholarship.tricolib.brynmawr.edu/bitstream/handle/10066/11233/Sherblom-Woodward_theis.pdf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eet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delivery.acm.org/10.1145/2030000/2021119/p76-nguyen.pdf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google.com/scholar?oi=bibs&amp;cluster=209679957075183025&amp;btnI=1&amp;hl=en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google.com/scholar?oi=bibs&amp;cluster=209679957075183025&amp;btnI=1&amp;hl=en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google.com/scholar?oi=bibs&amp;cluster=209679957075183025&amp;btnI=1&amp;hl=en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cholar.google.com/scholar?oi=bibs&amp;cluster=209679957075183025&amp;btnI=1&amp;hl=en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google.com/scholar?oi=bibs&amp;cluster=209679957075183025&amp;btnI=1&amp;hl=en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dit.com/r/datasets/comments/3mg812/fullredditsubmissioncorpusnowavailable2006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google.com/scholar?oi=bibs&amp;cluster=209679957075183025&amp;btnI=1&amp;hl=en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google.com/scholar?oi=bibs&amp;cluster=209679957075183025&amp;btnI=1&amp;hl=en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-ieee-org.proxy.lib.odu.edu/mediastore_new/IEEE/content/media/8488381/8508239/8508445/101_0587_124-fig-3-source-hires.gif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google.com/scholar?oi=bibs&amp;cluster=209679957075183025&amp;btnI=1&amp;hl=en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eb.archive.org/web/20160126081442/https:/twitter.com/dog_rates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dog_rates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cholar.google.com/scholar?oi=bibs&amp;cluster=209679957075183025&amp;btnI=1&amp;hl=en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google.com/scholar?oi=bibs&amp;cluster=209679957075183025&amp;btnI=1&amp;hl=en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pr.org/sections/alltechconsidered/2017/04/23/524514526/dogs-are-doggos-an-internet-language-built-around-love-for-the-puppers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BE93E-D500-4B21-B5A0-0EA5D85734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2086708"/>
            <a:ext cx="10058400" cy="2238404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Lexical Propagation On Twitter With @</a:t>
            </a:r>
            <a:r>
              <a:rPr lang="en-US" sz="7200" dirty="0" err="1"/>
              <a:t>dog_rates</a:t>
            </a:r>
            <a:endParaRPr lang="en-US" sz="7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7B9AB0-63E2-46C5-B952-7531274503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3014" y="4455619"/>
            <a:ext cx="10339755" cy="1908995"/>
          </a:xfrm>
        </p:spPr>
        <p:txBody>
          <a:bodyPr>
            <a:normAutofit fontScale="70000" lnSpcReduction="20000"/>
          </a:bodyPr>
          <a:lstStyle/>
          <a:p>
            <a:pPr algn="ctr"/>
            <a:r>
              <a:rPr lang="en-US" dirty="0"/>
              <a:t>Source: </a:t>
            </a:r>
            <a:r>
              <a:rPr lang="en-US" dirty="0">
                <a:hlinkClick r:id="rId2"/>
              </a:rPr>
              <a:t>This Paper is About Lexical Propagation on Twitter. H* ckin Smart. 12/10. Would Accept!</a:t>
            </a:r>
            <a:r>
              <a:rPr lang="en-US" dirty="0"/>
              <a:t>, Proceedings of the 2018 IEEE/ACM International Conference on Advances in Social Networks Analysis and Mining (ASONAM), 2018.</a:t>
            </a:r>
          </a:p>
          <a:p>
            <a:pPr algn="ctr"/>
            <a:r>
              <a:rPr lang="en-US" dirty="0"/>
              <a:t>Original Authors: Jennifer </a:t>
            </a:r>
            <a:r>
              <a:rPr lang="en-US" dirty="0" err="1"/>
              <a:t>Golbeck</a:t>
            </a:r>
            <a:r>
              <a:rPr lang="en-US" dirty="0"/>
              <a:t> And Cody </a:t>
            </a:r>
            <a:r>
              <a:rPr lang="en-US" dirty="0" err="1"/>
              <a:t>Buntain</a:t>
            </a:r>
            <a:endParaRPr lang="en-US" dirty="0"/>
          </a:p>
          <a:p>
            <a:pPr algn="ctr"/>
            <a:r>
              <a:rPr lang="en-US" dirty="0"/>
              <a:t>Presented By: Matthew Stevenson</a:t>
            </a:r>
          </a:p>
          <a:p>
            <a:pPr algn="ctr"/>
            <a:r>
              <a:rPr lang="en-US" dirty="0"/>
              <a:t>Course: CS895, Date: 2019-03-27</a:t>
            </a:r>
          </a:p>
        </p:txBody>
      </p:sp>
    </p:spTree>
    <p:extLst>
      <p:ext uri="{BB962C8B-B14F-4D97-AF65-F5344CB8AC3E}">
        <p14:creationId xmlns:p14="http://schemas.microsoft.com/office/powerpoint/2010/main" val="15977680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B78974-A93A-42AE-B45A-FA5858BA0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373C0B-BBE8-4958-9891-328CAABFB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AC6AF-783C-4CCE-96A1-B92FF7E9C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16ABB1-9A99-411B-A864-517C72BE4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790" y="495300"/>
            <a:ext cx="11228419" cy="546795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C8A9CD-C3CE-40C5-A000-2303F18C39C5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3"/>
              </a:rPr>
              <a:t>https://en.wikipedia.org/wiki/DoggoLingo</a:t>
            </a:r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61382F-A3B2-4D5B-AD8C-F84564E8F66D}"/>
              </a:ext>
            </a:extLst>
          </p:cNvPr>
          <p:cNvSpPr txBox="1"/>
          <p:nvPr/>
        </p:nvSpPr>
        <p:spPr>
          <a:xfrm>
            <a:off x="0" y="37297"/>
            <a:ext cx="1121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DoggoLingo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949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3A433A9-E6DE-46AB-AD9E-5E33E4BBE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Slang Creates New Languages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24419E0-44FD-4581-83C5-64B13ADC61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 There Any Others?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417A22-8A84-409C-91FA-3D351AC43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ECE508-C37F-4EFD-B418-1331B6F6D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D2DD8A-67A9-4C76-8CB4-9AD75EFB5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757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A7ECE-78AA-4CA2-BAD7-7E4A5CC23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5E8A5B-F05C-4B20-8BF1-CDC85C37D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7A1644-3A12-4BC1-A3E2-07783EC45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9A0E88-0ADD-4E27-A6E9-3181F5905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725" y="2228850"/>
            <a:ext cx="10496550" cy="24003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5DD6760-E566-4137-B34A-34241E0842B3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3"/>
              </a:rPr>
              <a:t>https://scholarship.tricolib.brynmawr.edu/bitstream/handle/10066/11233/Sherblom-Woodward_theis.pdf</a:t>
            </a:r>
            <a:endParaRPr 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8364DD-47CC-4AA3-8D21-F1EBBCD0EA7F}"/>
              </a:ext>
            </a:extLst>
          </p:cNvPr>
          <p:cNvSpPr txBox="1"/>
          <p:nvPr/>
        </p:nvSpPr>
        <p:spPr>
          <a:xfrm>
            <a:off x="0" y="37297"/>
            <a:ext cx="1121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Thesis Written By B. </a:t>
            </a:r>
            <a:r>
              <a:rPr lang="en-US" dirty="0" err="1"/>
              <a:t>Sherblom</a:t>
            </a:r>
            <a:r>
              <a:rPr lang="en-US" dirty="0"/>
              <a:t>-Woodard On L33t</a:t>
            </a:r>
          </a:p>
        </p:txBody>
      </p:sp>
    </p:spTree>
    <p:extLst>
      <p:ext uri="{BB962C8B-B14F-4D97-AF65-F5344CB8AC3E}">
        <p14:creationId xmlns:p14="http://schemas.microsoft.com/office/powerpoint/2010/main" val="1340696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45B4E4-4FE1-4296-8299-0E1E6A83D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F78DE5-492B-4D9E-BBE1-684BB2E09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28C8C5-97AD-47A6-9088-50493ACE7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F7BD15-6BD4-42CC-A63A-F59BFF1D0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32" y="541020"/>
            <a:ext cx="11078936" cy="548924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1BF8C5-FD75-40A1-9F47-24B2944563AB}"/>
              </a:ext>
            </a:extLst>
          </p:cNvPr>
          <p:cNvSpPr txBox="1"/>
          <p:nvPr/>
        </p:nvSpPr>
        <p:spPr>
          <a:xfrm>
            <a:off x="0" y="37297"/>
            <a:ext cx="1121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Leet</a:t>
            </a:r>
            <a:r>
              <a:rPr lang="en-US" dirty="0"/>
              <a:t> Speak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15EE0F-A211-44FB-BDB7-82F0A56831D8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3"/>
              </a:rPr>
              <a:t>https://en.wikipedia.org/wiki/Leet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8013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E30889-9CDE-468A-8101-BB7EA4913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813CBC-2F62-4CB7-BBFB-D54CA33F1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D8FE0B-82D8-4DBC-83E4-1FBFAB53A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30CF56-8BE7-4D59-91A3-E2D1022E7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5756" y="402741"/>
            <a:ext cx="7280488" cy="558657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220195-B760-420A-8C87-6FC6FA8BEFF6}"/>
              </a:ext>
            </a:extLst>
          </p:cNvPr>
          <p:cNvSpPr txBox="1"/>
          <p:nvPr/>
        </p:nvSpPr>
        <p:spPr>
          <a:xfrm>
            <a:off x="0" y="37297"/>
            <a:ext cx="1121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Social Effects Based On Use Of Language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09C7C7-982C-409B-B0D0-9D06C2483B43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3"/>
              </a:rPr>
              <a:t>http://delivery.acm.org/10.1145/2030000/2021119/p76-nguyen.pdf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751359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870AC3-A154-4882-9046-D46B95E8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Tracking Language Used By @</a:t>
            </a:r>
            <a:r>
              <a:rPr lang="en-US" dirty="0" err="1"/>
              <a:t>dog_rates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AAAB477-1493-4FC9-AEC7-6C8D3DCC76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Review The Popular Phrases Mentioned Before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74EA5C-06C4-4C8C-80ED-B53A25663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8950BE-1511-4F44-A55E-B47599D06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63D159-7AFB-45ED-BAF2-68E56D089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1863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3BD6C1E-0837-4E1D-96E5-28BE62D35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Phrase “H*ck”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483A224-A786-44C5-8627-1DAE96709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Introduced 2016-08-08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Word referred originally as “heck” but this version is censored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Variations of this word are inclusive to any lexical permutation of the base word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79833-2F9B-4C6B-9F8F-EE386414D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1F14F2-E64B-4B17-B9F7-402C05677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3035A3-BDC4-433F-9637-16E43B3C5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16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EB31FC-6B97-4B4B-9118-88B8E1856BBF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2"/>
              </a:rPr>
              <a:t>https://scholar.google.com/scholar?oi=bibs&amp;cluster=209679957075183025&amp;btnI=1&amp;hl=en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7590569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E7005-66E0-4276-A306-0C15B5B2A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Phrase “_/10. Would__”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07A1D-90F5-4477-A16D-FF1124D39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Normally used on a 10/10 point scale.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Posts using this phrase consisted on a scale beyond the normal scale (</a:t>
            </a:r>
            <a:r>
              <a:rPr lang="en-US" dirty="0" err="1"/>
              <a:t>ie</a:t>
            </a:r>
            <a:r>
              <a:rPr lang="en-US" dirty="0"/>
              <a:t>. 14/10)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 The “Would” portion of the phrase included something that would be done interacting with the particular dog within the picture attached to the post.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7C2146-EF09-48B4-A148-3725E01A2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A4454-67AB-4777-83FA-B155D33C7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7683A9-63DA-40D7-BA6B-EAA2BC8E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6C9D35-A1DB-489E-94A3-F0FD8C78AD66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2"/>
              </a:rPr>
              <a:t>https://scholar.google.com/scholar?oi=bibs&amp;cluster=209679957075183025&amp;btnI=1&amp;hl=en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5955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3433F37-EF24-4F42-B7F3-87A397E76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Analysis With Twitter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53D6920-5562-4753-8E83-FAD4983F52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Community Use Spectrum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C38B92-A590-4BBA-856D-F504CFA98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E2EEB7-3055-43ED-9775-CE657195A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51ED40-6035-443C-B15A-213A343CC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2780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AF3A14-2553-4BB6-9565-F441FE9B7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Considered Variations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C89536-5D40-42EA-9D00-228C84253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For “_/10. Would__”: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Find variations even with differing elements of punctuation, spacing, capitalization, portions of an alphanumeric string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For “h*ck”: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find exact match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DAABEC-DB51-462A-82B7-786D8F49A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34266-D400-4FBB-BDE0-8807031F1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86040-CD40-40E8-A88D-5F9BF970A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19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8AA86A-95E2-4DE1-A6B2-AED5471EBCD9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2"/>
              </a:rPr>
              <a:t>https://scholar.google.com/scholar?oi=bibs&amp;cluster=209679957075183025&amp;btnI=1&amp;hl=en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76420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04EAA-7B50-874A-A8B4-AE18B84C4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D4A97B-5C5C-8B4D-AAED-A3A24E197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C2CB3-AF92-7246-BFC8-B6458825B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75E9D45-88C3-4DE3-814C-C71BCED30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0450" y="464820"/>
            <a:ext cx="8931100" cy="53949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2EF9795-3807-4949-8C0F-0E70E1908589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3"/>
              </a:rPr>
              <a:t>https://scholar.google.com/scholar?oi=bibs&amp;cluster=209679957075183025&amp;btnI=1&amp;hl=en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596261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6024B4F-3225-420C-8AB9-D878B1DF0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Community Uses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769B8A7-0CEC-4DDF-AD52-922DCC27E3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“Out-community” considered a tweet created by an account that does not follow @</a:t>
            </a:r>
            <a:r>
              <a:rPr lang="en-US" dirty="0" err="1"/>
              <a:t>dog_rates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“In-community” considered a tweet created by an account that follows @</a:t>
            </a:r>
            <a:r>
              <a:rPr lang="en-US" dirty="0" err="1"/>
              <a:t>dog_rates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Excluded mentions of @</a:t>
            </a:r>
            <a:r>
              <a:rPr lang="en-US" dirty="0" err="1"/>
              <a:t>dog_rates</a:t>
            </a:r>
            <a:r>
              <a:rPr lang="en-US" dirty="0"/>
              <a:t> account to focus on community of followers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Types of “in-community” uses: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Mentioning a follower of @</a:t>
            </a:r>
            <a:r>
              <a:rPr lang="en-US" dirty="0" err="1"/>
              <a:t>dog_rates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Mentioning a non-follower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Posting without any mentions</a:t>
            </a:r>
          </a:p>
          <a:p>
            <a:pPr marL="201168" lvl="1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E70A57-40C0-45BA-BE53-A6CCF4F6F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A2E1B-F23A-4738-AD2B-35DB83844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B0EFC-DBBB-4128-8B60-1AF77138D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20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1EBDDD-619A-4A14-89D2-C6832D14B7F0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2"/>
              </a:rPr>
              <a:t>https://scholar.google.com/scholar?oi=bibs&amp;cluster=209679957075183025&amp;btnI=1&amp;hl=en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474843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BDB1261-2B70-406B-87DE-26E5A3B08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Analysis With Reddit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C6B8E65-9059-4D3D-BFBB-6C15DA17E7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Linking the Community To An Outside Source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6642E-4B2A-49C0-A4A2-E940342DF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5E88CE-A0D9-46DE-8BAD-A4CD92EA9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0A4884-4791-4D79-A0F4-C95821131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5601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9374F7-ED96-4212-A226-3F6B745B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C05236-5E20-487D-8ACF-032CE5694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001029-1BE7-48BC-B820-6EBBB65E2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9ADBEF-DFF0-49CF-B758-95D4BF7B4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8698" y="386537"/>
            <a:ext cx="6854603" cy="557230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C1392C-61BB-43EB-8E87-9B70186B7EEE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3"/>
              </a:rPr>
              <a:t>https://www.reddit.com/r/datasets/comments/3mg812/fullredditsubmissioncorpusnowavailable2006/</a:t>
            </a:r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406EFF-B7F4-40F3-A2F1-2E57BA74A909}"/>
              </a:ext>
            </a:extLst>
          </p:cNvPr>
          <p:cNvSpPr txBox="1"/>
          <p:nvPr/>
        </p:nvSpPr>
        <p:spPr>
          <a:xfrm>
            <a:off x="0" y="37297"/>
            <a:ext cx="1121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Reddit Dataset</a:t>
            </a:r>
          </a:p>
        </p:txBody>
      </p:sp>
    </p:spTree>
    <p:extLst>
      <p:ext uri="{BB962C8B-B14F-4D97-AF65-F5344CB8AC3E}">
        <p14:creationId xmlns:p14="http://schemas.microsoft.com/office/powerpoint/2010/main" val="40849751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CCA776A-A9E3-4688-A1A6-F2E223EFB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The Reddit Community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6F901B-3FE7-4A8F-82F2-6EAC8B823B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Titles containing @</a:t>
            </a:r>
            <a:r>
              <a:rPr lang="en-US" dirty="0" err="1"/>
              <a:t>dog_rates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Ignore mentions or links to @</a:t>
            </a:r>
            <a:r>
              <a:rPr lang="en-US" dirty="0" err="1"/>
              <a:t>dog_rates</a:t>
            </a:r>
            <a:r>
              <a:rPr lang="en-US" dirty="0"/>
              <a:t> twitter account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D90443-785D-4A88-91C7-B5E9FC55E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B6A70E-A63E-4DF0-9ADC-745A6275B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D1A559-F280-4727-B788-24EAD9505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9D0C82-C2C3-4054-8353-1F3BC87A268A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2"/>
              </a:rPr>
              <a:t>https://scholar.google.com/scholar?oi=bibs&amp;cluster=209679957075183025&amp;btnI=1&amp;hl=en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294857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6A814-4CD8-460F-974E-FCC58BA2F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Analysis On Different Social Networking Platforms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A2EF8-AC50-455C-A5F9-5F1326FD04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Strong relationship between frequency and followers based on phrases used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Correlation between @</a:t>
            </a:r>
            <a:r>
              <a:rPr lang="en-US" dirty="0" err="1"/>
              <a:t>dog_rates</a:t>
            </a:r>
            <a:r>
              <a:rPr lang="en-US" dirty="0"/>
              <a:t> followers and use of “h*ck” is p=0.87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Correlation between @</a:t>
            </a:r>
            <a:r>
              <a:rPr lang="en-US" dirty="0" err="1"/>
              <a:t>dog_rates</a:t>
            </a:r>
            <a:r>
              <a:rPr lang="en-US" dirty="0"/>
              <a:t> followers and use of “_/10. Would_” is p=0.47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Usage of these phrases increase as the popularity of the @</a:t>
            </a:r>
            <a:r>
              <a:rPr lang="en-US" dirty="0" err="1"/>
              <a:t>dog_rates</a:t>
            </a:r>
            <a:r>
              <a:rPr lang="en-US" dirty="0"/>
              <a:t> account increases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After November 2015,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phrase “_/10. Would__” shows significant increase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“h*ck” increases are less significant in comparison to its usage beforehand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719E0-A0B6-4628-9318-99240C14E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65F80-99C6-4EE6-916E-6BB58CC1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3662DD-A4E5-4884-94E0-6225AC198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60C399-8569-490A-AE14-E6E09BFBDE16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2"/>
              </a:rPr>
              <a:t>https://scholar.google.com/scholar?oi=bibs&amp;cluster=209679957075183025&amp;btnI=1&amp;hl=en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975537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3F4BA6-32D6-41FD-81C8-B1FCCDAE1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3C00AC-BE7B-4E08-B08C-F51E30E14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3FD52B-2EAA-4CBD-9C1B-C79D9227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A7CDCA0-E02F-4432-8906-14D44056CE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0" y="1142999"/>
            <a:ext cx="12189859" cy="457280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75E9199-2660-43EA-BE0C-D17E604A3D0A}"/>
              </a:ext>
            </a:extLst>
          </p:cNvPr>
          <p:cNvSpPr txBox="1"/>
          <p:nvPr/>
        </p:nvSpPr>
        <p:spPr>
          <a:xfrm>
            <a:off x="0" y="37297"/>
            <a:ext cx="1121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Frequency Of Phrases And Followers Taken From Both Reddit And Twitter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02EF4A-0868-4524-9647-AFCA2AD557D2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3"/>
              </a:rPr>
              <a:t>https://ieeexplore-ieee-org.proxy.lib.odu.edu/mediastore_new/IEEE/content/media/8488381/8508239/8508445/101_0587_124-fig-3-source-hires.gif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003091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4B66EF9-91E3-4794-9BFA-3ED0E9BC5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Concluding Remarks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B8733E-78F9-4409-B84A-0FD600DDE7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Quick adoption of both phrases by both Twitter and Reddit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Study shows how an account can influence new language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Based on mentions, users are comfortable broadcasting new type of phrases outward into another community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Popularity of account influenced users to more frequently use phrases originating from the @</a:t>
            </a:r>
            <a:r>
              <a:rPr lang="en-US" dirty="0" err="1"/>
              <a:t>dog_rates</a:t>
            </a:r>
            <a:r>
              <a:rPr lang="en-US" dirty="0"/>
              <a:t> account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Results can be </a:t>
            </a:r>
            <a:r>
              <a:rPr lang="en-US"/>
              <a:t>used to form </a:t>
            </a:r>
            <a:r>
              <a:rPr lang="en-US" dirty="0"/>
              <a:t>a basis for a hypothesis towards understanding language based trends 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6D49AC-8125-44BC-896D-2103B4824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D9BD2A-E3A3-4436-B880-96CEF7071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281F8F-FD72-4C36-931B-BA4B6E110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379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9C481-5FE6-4407-BD82-C793B1E2E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66FD5-8F7F-4812-AC26-5AC8F0912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00F0A-172F-4D83-80C7-94580DA7E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1E6568-75C2-4DAF-AAA2-898FFAC33A3A}"/>
              </a:ext>
            </a:extLst>
          </p:cNvPr>
          <p:cNvSpPr txBox="1"/>
          <p:nvPr/>
        </p:nvSpPr>
        <p:spPr>
          <a:xfrm>
            <a:off x="4027601" y="1545995"/>
            <a:ext cx="4136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Contact Information: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A3AAD8-159B-429D-9157-AE012BA42452}"/>
              </a:ext>
            </a:extLst>
          </p:cNvPr>
          <p:cNvSpPr txBox="1"/>
          <p:nvPr/>
        </p:nvSpPr>
        <p:spPr>
          <a:xfrm>
            <a:off x="2661107" y="3318235"/>
            <a:ext cx="6869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Google Groups: </a:t>
            </a:r>
            <a:r>
              <a:rPr lang="en-US" dirty="0">
                <a:solidFill>
                  <a:schemeClr val="accent1"/>
                </a:solidFill>
              </a:rPr>
              <a:t>https://groups.google.com/forum/#!forum/cs895-s19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24D92F-6460-436B-9850-B25448AF0055}"/>
              </a:ext>
            </a:extLst>
          </p:cNvPr>
          <p:cNvSpPr txBox="1"/>
          <p:nvPr/>
        </p:nvSpPr>
        <p:spPr>
          <a:xfrm>
            <a:off x="4235577" y="2939946"/>
            <a:ext cx="3928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solidFill>
                  <a:schemeClr val="accent1"/>
                </a:solidFill>
              </a:rPr>
              <a:t>https://github.com/mst3v3nsn</a:t>
            </a:r>
          </a:p>
        </p:txBody>
      </p:sp>
    </p:spTree>
    <p:extLst>
      <p:ext uri="{BB962C8B-B14F-4D97-AF65-F5344CB8AC3E}">
        <p14:creationId xmlns:p14="http://schemas.microsoft.com/office/powerpoint/2010/main" val="583738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A6F58CE-863C-4CF1-BE3B-AA9EE2CBC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Twitter Account: We Rate Dogs or @</a:t>
            </a:r>
            <a:r>
              <a:rPr lang="en-US" dirty="0" err="1"/>
              <a:t>dog_rates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F1B2A4-E6AA-4B8B-855A-D02DAE689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As of late 2017, the twitter account reached over 5 million followers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Account attracts followers looking for humor and to look at cute dogs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Originated the phrase “_/10. Would ___”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Introduced to a different language style using “h*ck” for the word “heck” and also other dog related puns like “</a:t>
            </a:r>
            <a:r>
              <a:rPr lang="en-US" dirty="0" err="1"/>
              <a:t>pupdate</a:t>
            </a:r>
            <a:r>
              <a:rPr lang="en-US" dirty="0"/>
              <a:t>” for “update”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Account created November 2015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77920A-41C7-416A-8051-DB3551C3F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F8F86E-593D-4805-AA9B-E59AE4039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6743B1-3E87-4B5A-BA80-1C06638F8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977CF9-01FB-4EEF-9BC9-C3166D1F76CF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2"/>
              </a:rPr>
              <a:t>https://scholar.google.com/scholar?oi=bibs&amp;cluster=209679957075183025&amp;btnI=1&amp;hl=en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475025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1C748E-7B05-4A6A-B502-1A22E75F1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602F2C-5B8C-49F5-A017-562A09B7E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830262-014E-4C23-A042-D8E00288A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B03F35-A2AF-44F7-8597-8127AA2F6F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560" y="579119"/>
            <a:ext cx="11164880" cy="540446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CBE5EF3-767B-42B6-A7F3-7FC904DA2E7A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3"/>
              </a:rPr>
              <a:t>http://web.archive.org/web/20160126081442/https://twitter.com/dog_rates</a:t>
            </a:r>
            <a:endParaRPr 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9562A3-7AC8-4566-B199-F63D5B08D772}"/>
              </a:ext>
            </a:extLst>
          </p:cNvPr>
          <p:cNvSpPr txBox="1"/>
          <p:nvPr/>
        </p:nvSpPr>
        <p:spPr>
          <a:xfrm>
            <a:off x="0" y="37297"/>
            <a:ext cx="1121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First Snapshot In </a:t>
            </a:r>
            <a:r>
              <a:rPr lang="en-US" dirty="0" err="1"/>
              <a:t>Wayback</a:t>
            </a:r>
            <a:r>
              <a:rPr lang="en-US" dirty="0"/>
              <a:t> Machine, 2016-01-26</a:t>
            </a:r>
          </a:p>
        </p:txBody>
      </p:sp>
    </p:spTree>
    <p:extLst>
      <p:ext uri="{BB962C8B-B14F-4D97-AF65-F5344CB8AC3E}">
        <p14:creationId xmlns:p14="http://schemas.microsoft.com/office/powerpoint/2010/main" val="3636658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A95A6B-F424-49F7-A8DC-EC66743B6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B35921-5EF2-41C9-AE96-18244E18A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0A62E4-A3BF-438E-B445-DBFA33442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E62DCE-4EAC-4701-B07F-1E0A3D66A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958" y="525780"/>
            <a:ext cx="11328762" cy="531205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96C2B56-FA42-4242-A5D8-16E26A6CAAAB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3"/>
              </a:rPr>
              <a:t>https://twitter.com/dog_rates</a:t>
            </a:r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0E3899-C799-4AE5-8F00-66DBC02F7339}"/>
              </a:ext>
            </a:extLst>
          </p:cNvPr>
          <p:cNvSpPr txBox="1"/>
          <p:nvPr/>
        </p:nvSpPr>
        <p:spPr>
          <a:xfrm>
            <a:off x="0" y="37297"/>
            <a:ext cx="1121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Current Twitter Account, 2019-03-24</a:t>
            </a:r>
          </a:p>
        </p:txBody>
      </p:sp>
    </p:spTree>
    <p:extLst>
      <p:ext uri="{BB962C8B-B14F-4D97-AF65-F5344CB8AC3E}">
        <p14:creationId xmlns:p14="http://schemas.microsoft.com/office/powerpoint/2010/main" val="1158293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91616C-AFB1-4D58-AA0F-F391E577E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CBEA0F-C6AD-4E93-9BB6-8A69C4F01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560039-0C36-44CF-A20D-953DCE78F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814EE4-7659-4BF8-BF8F-37AE1850E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158" y="406629"/>
            <a:ext cx="4029074" cy="555380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238AA5E-1900-4280-AD2E-20FDD3EA2908}"/>
              </a:ext>
            </a:extLst>
          </p:cNvPr>
          <p:cNvSpPr txBox="1"/>
          <p:nvPr/>
        </p:nvSpPr>
        <p:spPr>
          <a:xfrm>
            <a:off x="0" y="37297"/>
            <a:ext cx="1121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Uses Of Phrases In Social Media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3141EEA-22F3-440A-8F8F-D63ED752F040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3"/>
              </a:rPr>
              <a:t>https://scholar.google.com/scholar?oi=bibs&amp;cluster=209679957075183025&amp;btnI=1&amp;hl=en</a:t>
            </a:r>
            <a:endParaRPr lang="en-US" sz="14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3F1C231-A014-44A6-A322-2A237D4AD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4301" y="1021355"/>
            <a:ext cx="6429375" cy="43243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24435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453CD40-6479-49FA-A330-435DF30D9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 Case Study With We Rate Dogs?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E3A2D1-EF60-4207-8033-7349D35C5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To better understand the propagation of internet slang being introduced and its spread among the community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Expansion of internet slang outside the originating community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And to answer the questions: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“How much influence does a single popular account have on language in multiple social media platforms?”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“Does a linguistic pattern transition from within an account's community to outside that community?”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3DBE41-4629-4365-B001-5784DB6C0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572BDF-EF3E-4C22-8EE6-D7CB35F21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3E17D-AFE5-4CAD-8715-D07786395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3AB117-245A-47F3-9D2C-CA237D5C584B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2"/>
              </a:rPr>
              <a:t>https://scholar.google.com/scholar?oi=bibs&amp;cluster=209679957075183025&amp;btnI=1&amp;hl=en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681927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B256DD-6F01-40B9-9802-D05859B56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Effects Does Internet Slang Have?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1A70172-CAD2-4B32-ACC5-7F7C9698E5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 Us Take A Look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EBB224-9671-49D1-B835-ABE708EC1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C2D65F-CC33-4219-AE65-0B921157E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255C9-FC72-457B-9231-0AF691177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4588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B9108D-E0DE-4317-9C4E-C63B93270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E841B-FB78-4BAD-9B59-92794EFC1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7656CA-3311-4A12-96DA-F9495AB4D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CDE828-1561-4F7F-A5CE-ED1C4C2F7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4464" y="460888"/>
            <a:ext cx="7043071" cy="55284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792EA5E-EFDE-48AD-A380-C07DC9485CF3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3"/>
              </a:rPr>
              <a:t>https://www.npr.org/sections/alltechconsidered/2017/04/23/524514526/dogs-are-doggos-an-internet-language-built-around-love-for-the-puppers</a:t>
            </a:r>
            <a:endParaRPr lang="en-US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8E1244-8B40-49C1-AE8D-16EFBE1F5E9B}"/>
              </a:ext>
            </a:extLst>
          </p:cNvPr>
          <p:cNvSpPr txBox="1"/>
          <p:nvPr/>
        </p:nvSpPr>
        <p:spPr>
          <a:xfrm>
            <a:off x="0" y="37297"/>
            <a:ext cx="1121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New Words Like “</a:t>
            </a:r>
            <a:r>
              <a:rPr lang="en-US" dirty="0" err="1"/>
              <a:t>Doggos</a:t>
            </a:r>
            <a:r>
              <a:rPr lang="en-US" dirty="0"/>
              <a:t>” And “</a:t>
            </a:r>
            <a:r>
              <a:rPr lang="en-US" dirty="0" err="1"/>
              <a:t>Puppers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9006232"/>
      </p:ext>
    </p:extLst>
  </p:cSld>
  <p:clrMapOvr>
    <a:masterClrMapping/>
  </p:clrMapOvr>
</p:sld>
</file>

<file path=ppt/theme/theme1.xml><?xml version="1.0" encoding="utf-8"?>
<a:theme xmlns:a="http://schemas.openxmlformats.org/drawingml/2006/main" name="Odu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duTheme" id="{88BF07E9-BEB3-4C09-A32D-CA31242E2945}" vid="{BFEB7EFD-228E-4F5C-B309-3FCE48C655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OduTheme</Template>
  <TotalTime>22466</TotalTime>
  <Words>1294</Words>
  <Application>Microsoft Office PowerPoint</Application>
  <PresentationFormat>Widescreen</PresentationFormat>
  <Paragraphs>175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Calibri</vt:lpstr>
      <vt:lpstr>Calibri Light</vt:lpstr>
      <vt:lpstr>Courier New</vt:lpstr>
      <vt:lpstr>OduTheme</vt:lpstr>
      <vt:lpstr>Lexical Propagation On Twitter With @dog_rates</vt:lpstr>
      <vt:lpstr>PowerPoint Presentation</vt:lpstr>
      <vt:lpstr>Twitter Account: We Rate Dogs or @dog_rates</vt:lpstr>
      <vt:lpstr>PowerPoint Presentation</vt:lpstr>
      <vt:lpstr>PowerPoint Presentation</vt:lpstr>
      <vt:lpstr>PowerPoint Presentation</vt:lpstr>
      <vt:lpstr>Why A Case Study With We Rate Dogs?</vt:lpstr>
      <vt:lpstr>What Effects Does Internet Slang Have?</vt:lpstr>
      <vt:lpstr>PowerPoint Presentation</vt:lpstr>
      <vt:lpstr>PowerPoint Presentation</vt:lpstr>
      <vt:lpstr>Internet Slang Creates New Languages</vt:lpstr>
      <vt:lpstr>PowerPoint Presentation</vt:lpstr>
      <vt:lpstr>PowerPoint Presentation</vt:lpstr>
      <vt:lpstr>PowerPoint Presentation</vt:lpstr>
      <vt:lpstr>Tracking Language Used By @dog_rates</vt:lpstr>
      <vt:lpstr>The Phrase “H*ck”</vt:lpstr>
      <vt:lpstr>The Phrase “_/10. Would__”</vt:lpstr>
      <vt:lpstr>The Analysis With Twitter</vt:lpstr>
      <vt:lpstr>Considered Variations</vt:lpstr>
      <vt:lpstr>Defining Community Uses</vt:lpstr>
      <vt:lpstr>The Analysis With Reddit</vt:lpstr>
      <vt:lpstr>PowerPoint Presentation</vt:lpstr>
      <vt:lpstr>Defining The Reddit Community</vt:lpstr>
      <vt:lpstr>Results Of Analysis On Different Social Networking Platforms </vt:lpstr>
      <vt:lpstr>PowerPoint Presentation</vt:lpstr>
      <vt:lpstr>Concluding Remarks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Blacktivists In The Archive</dc:title>
  <dc:creator>Matt S</dc:creator>
  <cp:lastModifiedBy>Matt S</cp:lastModifiedBy>
  <cp:revision>89</cp:revision>
  <dcterms:created xsi:type="dcterms:W3CDTF">2019-03-05T02:19:47Z</dcterms:created>
  <dcterms:modified xsi:type="dcterms:W3CDTF">2019-03-26T04:09:55Z</dcterms:modified>
</cp:coreProperties>
</file>

<file path=docProps/thumbnail.jpeg>
</file>